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88163" cy="100218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45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57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936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28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90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7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61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3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31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9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35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54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73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CB5FFE-95D9-4A48-90EA-14D9BA105D40}" type="datetimeFigureOut">
              <a:rPr lang="it-IT" smtClean="0"/>
              <a:t>07/01/2021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F2B421-336B-4A3F-B715-2D0B80658F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95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43451" y="2101755"/>
            <a:ext cx="6277970" cy="143503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sz="3600" b="1" dirty="0" smtClean="0"/>
              <a:t>Dagli </a:t>
            </a:r>
            <a:r>
              <a:rPr lang="it-IT" sz="3600" b="1" dirty="0"/>
              <a:t>obiettivi di apprendimento ai giudizi descrittivi 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2200" b="1" dirty="0" smtClean="0"/>
              <a:t>Dalle Linee Guida 03/12/2020</a:t>
            </a: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742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Come stabiliscono le Indicazioni Nazionali, “le verifiche intermedie e le valutazioni periodiche e finali devono essere coerenti con gli obiettivi e i traguardi previsti dalle Indicazioni e declinati nel curricolo… [Essi] rappresentano dei riferimenti ineludibili per gli insegnanti, indicano piste culturali e didattiche da percorrere e aiutano a finalizzare l’azione educativa allo sviluppo integrale dell’allievo”.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291618" y="5622878"/>
            <a:ext cx="413527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FS. VALUTAZIONE E MIGLIORAMENTO</a:t>
            </a:r>
          </a:p>
          <a:p>
            <a:pPr algn="ctr"/>
            <a:r>
              <a:rPr lang="it-IT" sz="1600" dirty="0" smtClean="0"/>
              <a:t>ALESSANDRA QUARESIMA</a:t>
            </a:r>
          </a:p>
          <a:p>
            <a:pPr algn="ctr"/>
            <a:r>
              <a:rPr lang="it-IT" sz="1600" dirty="0" smtClean="0"/>
              <a:t>A.S. 2020-2021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19141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87611"/>
          </a:xfrm>
        </p:spPr>
        <p:txBody>
          <a:bodyPr/>
          <a:lstStyle/>
          <a:p>
            <a:r>
              <a:rPr lang="it-IT" dirty="0" smtClean="0"/>
              <a:t>VALUTAZIONE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Tabella 1 – </a:t>
            </a:r>
            <a:r>
              <a:rPr lang="it-IT" i="1" dirty="0"/>
              <a:t>I livelli di apprendimento. </a:t>
            </a:r>
            <a:endParaRPr lang="it-IT" dirty="0"/>
          </a:p>
          <a:p>
            <a:pPr marL="0" indent="0">
              <a:buNone/>
            </a:pPr>
            <a:r>
              <a:rPr lang="it-IT" b="1" dirty="0"/>
              <a:t>Avanzato</a:t>
            </a:r>
            <a:r>
              <a:rPr lang="it-IT" dirty="0"/>
              <a:t>: l’alunno porta a termine compiti in situazioni note e non note, mobilitando una varietà di risorse sia fornite dal docente sia reperite altrove, in modo autonomo e con continuità. </a:t>
            </a:r>
          </a:p>
          <a:p>
            <a:pPr marL="0" indent="0">
              <a:buNone/>
            </a:pPr>
            <a:r>
              <a:rPr lang="it-IT" b="1" dirty="0"/>
              <a:t>Intermedio</a:t>
            </a:r>
            <a:r>
              <a:rPr lang="it-IT" dirty="0"/>
              <a:t>: l’alunno porta a termine compiti in situazioni note in modo autonomo e continuo; risolve compiti in situazioni non note utilizzando le risorse fornite dal docente o reperite altrove, anche se in modo discontinuo e non del tutto autonomo. </a:t>
            </a:r>
          </a:p>
          <a:p>
            <a:pPr marL="0" indent="0">
              <a:buNone/>
            </a:pPr>
            <a:r>
              <a:rPr lang="it-IT" b="1" dirty="0"/>
              <a:t>Base</a:t>
            </a:r>
            <a:r>
              <a:rPr lang="it-IT" dirty="0"/>
              <a:t>: l’alunno porta a termine compiti solo in situazioni note e utilizzando le risorse fornite dal docente, sia in modo autonomo ma discontinuo, sia in modo non autonomo, ma con continuità. </a:t>
            </a:r>
          </a:p>
          <a:p>
            <a:pPr marL="0" indent="0">
              <a:buNone/>
            </a:pPr>
            <a:r>
              <a:rPr lang="it-IT" b="1" dirty="0"/>
              <a:t>In via di prima acquisizione</a:t>
            </a:r>
            <a:r>
              <a:rPr lang="it-IT" dirty="0"/>
              <a:t>: l’alunno porta a termine compiti solo in situazioni note e unicamente con il supporto del docente e di risorse fornite appositamente. </a:t>
            </a:r>
            <a:r>
              <a:rPr lang="it-IT" b="1" dirty="0" smtClean="0"/>
              <a:t>*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8886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5725"/>
          </a:xfrm>
        </p:spPr>
        <p:txBody>
          <a:bodyPr/>
          <a:lstStyle/>
          <a:p>
            <a:r>
              <a:rPr lang="it-IT" dirty="0" smtClean="0"/>
              <a:t>VALUTAZIONE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b="1" dirty="0" smtClean="0"/>
              <a:t>*</a:t>
            </a:r>
            <a:r>
              <a:rPr lang="it-IT" dirty="0" smtClean="0"/>
              <a:t> Per </a:t>
            </a:r>
            <a:r>
              <a:rPr lang="it-IT" dirty="0"/>
              <a:t>gli obiettivi non ancora raggiunti o per gli apprendimenti in via di prima acquisizione la normativa prevede che “[l]’istituzione scolastica, nell’ambito dell'autonomia didattica e organizzativa, attiva specifiche strategie per il miglioramento dei livelli di apprendimento (…).” (art. 2, comma 2 del decreto legislativo n. 62/2017). È dunque importante che i docenti strutturino percorsi educativo-didattici tesi al raggiungimento degli obiettivi, coordinandosi con le famiglie nell’individuazione di eventuali problematiche legate all’apprendimento, mettendo in atto strategie di individualizzazione e </a:t>
            </a:r>
            <a:r>
              <a:rPr lang="it-IT" dirty="0" smtClean="0"/>
              <a:t>personalizzazione (NOTA)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(NOTA)L’</a:t>
            </a:r>
            <a:r>
              <a:rPr lang="it-IT" b="1" dirty="0" smtClean="0"/>
              <a:t>individualizzazione </a:t>
            </a:r>
            <a:r>
              <a:rPr lang="it-IT" dirty="0"/>
              <a:t>è un processo atto a garantire a tutti il diritto all’apprendimento delle competenze fondamentali del curricolo, ovvero, a raggiungere traguardi formativi comuni attraverso il diritto alla diversità e ai prerequisiti di ciascuno. Compito del docente è analizzare i bisogni degli alunni, valutare il livello raggiunto, sia in ingresso o in itinere, e strutturare/adattare attività che consentano a tutti di raggiungere lo stesso obiettivo. </a:t>
            </a:r>
          </a:p>
        </p:txBody>
      </p:sp>
    </p:spTree>
    <p:extLst>
      <p:ext uri="{BB962C8B-B14F-4D97-AF65-F5344CB8AC3E}">
        <p14:creationId xmlns:p14="http://schemas.microsoft.com/office/powerpoint/2010/main" val="415934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3146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2200" b="1" dirty="0"/>
              <a:t>A/1.</a:t>
            </a:r>
            <a:r>
              <a:rPr lang="it-IT" sz="2200" dirty="0"/>
              <a:t> Esempio di giudizio </a:t>
            </a:r>
            <a:r>
              <a:rPr lang="it-IT" sz="2200" dirty="0" smtClean="0"/>
              <a:t>descrittivo mediante </a:t>
            </a:r>
            <a:r>
              <a:rPr lang="it-IT" sz="2200" dirty="0"/>
              <a:t>rappresentazione </a:t>
            </a:r>
            <a:r>
              <a:rPr lang="it-IT" sz="2200" dirty="0" smtClean="0"/>
              <a:t>tabellare</a:t>
            </a:r>
            <a:br>
              <a:rPr lang="it-IT" sz="2200" dirty="0" smtClean="0"/>
            </a:br>
            <a:r>
              <a:rPr lang="it-IT" sz="2200" dirty="0" smtClean="0"/>
              <a:t>N.B</a:t>
            </a:r>
            <a:r>
              <a:rPr lang="it-IT" sz="2200" dirty="0"/>
              <a:t>. La definizione dei </a:t>
            </a:r>
            <a:r>
              <a:rPr lang="it-IT" sz="2200" dirty="0" smtClean="0"/>
              <a:t>livelli, adottata </a:t>
            </a:r>
            <a:r>
              <a:rPr lang="it-IT" sz="2200" dirty="0"/>
              <a:t>dall’istituzione scolastica, dovrà essere presente </a:t>
            </a:r>
            <a:r>
              <a:rPr lang="it-IT" sz="2200" dirty="0" smtClean="0"/>
              <a:t>sul Documento </a:t>
            </a:r>
            <a:r>
              <a:rPr lang="it-IT" sz="2200" dirty="0"/>
              <a:t>di valutazione</a:t>
            </a:r>
            <a:r>
              <a:rPr lang="it-IT" sz="2000" dirty="0"/>
              <a:t>. </a:t>
            </a:r>
            <a:br>
              <a:rPr lang="it-IT" sz="20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719" y="1965279"/>
            <a:ext cx="9490879" cy="41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6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833" y="968991"/>
            <a:ext cx="9471545" cy="49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64781"/>
          </a:xfrm>
        </p:spPr>
        <p:txBody>
          <a:bodyPr/>
          <a:lstStyle/>
          <a:p>
            <a:r>
              <a:rPr lang="it-IT" dirty="0" smtClean="0"/>
              <a:t>VALUTAZIONE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In questo senso, le Indicazioni Nazionali - </a:t>
            </a:r>
            <a:r>
              <a:rPr lang="it-IT" dirty="0">
                <a:solidFill>
                  <a:srgbClr val="FF0000"/>
                </a:solidFill>
              </a:rPr>
              <a:t>come declinate nel Curricolo di Istituto e nella programmazione annuale della singola classe </a:t>
            </a:r>
            <a:r>
              <a:rPr lang="it-IT" dirty="0"/>
              <a:t>- costituiscono il documento di riferimento principale per individuare e definire il repertorio degli obiettivi di apprendimento, oggetto della valutazione periodica e finale di ciascun alunno in ogni disciplina. Più specificamente, la normativa indica che “gli obiettivi di apprendimento individuano campi del sapere, conoscenze e abilità ritenuti indispensabili al fine di raggiungere i traguardi per lo sviluppo delle competenze”. </a:t>
            </a:r>
          </a:p>
        </p:txBody>
      </p:sp>
    </p:spTree>
    <p:extLst>
      <p:ext uri="{BB962C8B-B14F-4D97-AF65-F5344CB8AC3E}">
        <p14:creationId xmlns:p14="http://schemas.microsoft.com/office/powerpoint/2010/main" val="399643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0441"/>
          </a:xfrm>
        </p:spPr>
        <p:txBody>
          <a:bodyPr/>
          <a:lstStyle/>
          <a:p>
            <a:r>
              <a:rPr lang="it-IT" dirty="0" smtClean="0"/>
              <a:t>VAUTAZIONE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Allo scopo di procedere </a:t>
            </a:r>
            <a:r>
              <a:rPr lang="it-IT" dirty="0">
                <a:solidFill>
                  <a:srgbClr val="FF0000"/>
                </a:solidFill>
              </a:rPr>
              <a:t>all’elaborazione del giudizio descrittivo </a:t>
            </a:r>
            <a:r>
              <a:rPr lang="it-IT" dirty="0"/>
              <a:t>e per facilitare i docenti nell’individuare quali obiettivi di apprendimento sono esplicito oggetto di valutazione per ogni classe e ogni disciplina, sono forniti di seguito alcuni chiarimenti. </a:t>
            </a:r>
          </a:p>
        </p:txBody>
      </p:sp>
    </p:spTree>
    <p:extLst>
      <p:ext uri="{BB962C8B-B14F-4D97-AF65-F5344CB8AC3E}">
        <p14:creationId xmlns:p14="http://schemas.microsoft.com/office/powerpoint/2010/main" val="298180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it-IT" dirty="0" smtClean="0"/>
              <a:t>Gli </a:t>
            </a:r>
            <a:r>
              <a:rPr lang="it-IT" dirty="0"/>
              <a:t>obiettivi descrivono manifestazioni dell’apprendimento in modo sufficientemente specifico ed esplicito da poter essere osservabili. Ai fini della progettazione annuale, i docenti possono utilizzare gli obiettivi così come proposti dalle Indicazioni Nazionali oppure riformularli, purché espressi in modo che siano osservabili, che non creino ambiguità interpretative e in coerenza con i traguardi di sviluppo delle competenze.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43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006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GRIGLIA CLASSE QUINTA ITA (dalle Programmazioni di Istituto)</a:t>
            </a:r>
            <a:endParaRPr lang="it-IT" sz="20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71579"/>
              </p:ext>
            </p:extLst>
          </p:nvPr>
        </p:nvGraphicFramePr>
        <p:xfrm>
          <a:off x="1569495" y="1542197"/>
          <a:ext cx="8639028" cy="4360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838"/>
                <a:gridCol w="1439838"/>
                <a:gridCol w="1439838"/>
                <a:gridCol w="1439838"/>
                <a:gridCol w="1439838"/>
                <a:gridCol w="1439838"/>
              </a:tblGrid>
              <a:tr h="123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 dirty="0">
                          <a:effectLst/>
                        </a:rPr>
                        <a:t>obiettivi di apprendimento</a:t>
                      </a:r>
                      <a:endParaRPr lang="it-IT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indicatori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livello avanzato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livello intermedio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livello  base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livello  iniziale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</a:tr>
              <a:tr h="1003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 dirty="0">
                          <a:effectLst/>
                        </a:rPr>
                        <a:t>COMPRENSIONE ORALE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600" dirty="0">
                          <a:effectLst/>
                        </a:rPr>
                        <a:t/>
                      </a:r>
                      <a:br>
                        <a:rPr lang="it-IT" sz="600" dirty="0">
                          <a:effectLst/>
                        </a:rPr>
                      </a:br>
                      <a:endParaRPr lang="it-IT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Ascolto-ricezione ed arricchimento lessicale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Lo studente possiede tempi di attenzione adeguati per comprendere anche i messaggi impliciti.</a:t>
                      </a:r>
                      <a:endParaRPr lang="it-IT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Interiorizza, per poi arricchire, il suo patrimonio lessicale, le parole che risultano nuove.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</a:rPr>
                        <a:t>Possiede attenzione quasi sempre adeguata alle richieste e spesso comprende anche i messaggi impliciti. Tuttavia non sempre è pronto ad espandere il proprio patrimonio lessicale.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</a:rPr>
                        <a:t>Ha spesso bisogno di essere sollecitato all’attenzione per comprendere globalmente i messaggi e difficilmente riesce a fare tesoro dei nuovi termini che gli vengono proposti.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Ascolta in modo occasionale e con interesse discontinuo, comprendendo difficilmente il significato dei messaggi proposti.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</a:tr>
              <a:tr h="874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INTERAZIONE ORALE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Pertinenza dei ruoli ascoltatore/interlocutore.</a:t>
                      </a:r>
                      <a:endParaRPr lang="it-IT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Correttezza e proprietà linguistica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Interviene con pertinenza di tempi e di registro linguistico, tenendo conto di ciò che è stato già detto.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</a:rPr>
                        <a:t>In genere interviene rispettando ruoli, tempi e registro linguistico. Qualche volta non tiene conto di ciò che è stato già detto.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</a:rPr>
                        <a:t>Di solito interviene rispettando ruoli, tempi e/o registro linguistico. Non tiene quasi mai conto di ciò che è stato già detto.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Non rispetta ruoli, tempi e/o registro linguistico, disinteressandosi a quanto detto dagli altri.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</a:tr>
              <a:tr h="874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COMPRENSIONE SCRITTA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Comprensione di diversi tipi di testo, rielaborazione, interpretazione.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Interpreta testi di varia tipologia e ne estrapola significati. Sperimenta e controlla le strategie acquisite nel trasformare, in modo inedito e pertinente allo scopo, diverse tipologie di testo.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</a:rPr>
                        <a:t>Comprende globalmente il testo e lo traduce quasi sempre autonomamente nelle sue parti costitutive, secondo i modelli appresi. Le rielaborazioni sono semplici dal punto di vista strutturale.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</a:rPr>
                        <a:t>Individua i significati espliciti di un testo letto e ne comprende il senso generale, supportato da domande-guida.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Individua solo in parte i significati di un testo letto e necessita della guida dell’insegnante.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</a:tr>
              <a:tr h="1483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PRODUZIONE SCRITTA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>
                          <a:effectLst/>
                        </a:rPr>
                        <a:t>Pertinenza, correttezza ortografica, chiarezza.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 dirty="0">
                          <a:effectLst/>
                        </a:rPr>
                        <a:t>Scrive in modo autonomo con competenza ideativa/testuale/tecnica, con ricchezza di considerazioni anche originali e critiche. Gli elaborati presentano correttezza e proprietà linguistiche.</a:t>
                      </a:r>
                      <a:endParaRPr lang="it-IT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</a:rPr>
                        <a:t>Rispetto al contesto comunicativo, scrive autonomamente con pertinenza di forma testuale e registro. Gli elaborati, generalmente semplici nel contenuto e con qualche stereotipo, sono organici sia dal punto di vista strutturale che sintattico. Sul piano ortografico sono presenti alcuni errori, spesso della stessa tipologia.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</a:rPr>
                        <a:t>Con il supporto di schemi e/o domande guida, elabora testi pertinenti, brevi e semplici, sul piano del contenuto, del lessico e dell’organizzazione sintattica delle frasi. I diversi errori ortografici di varia tipologia, non ne compromettono la comprensione. La grafìa è incerta ma comprensibile.</a:t>
                      </a: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500" dirty="0">
                          <a:effectLst/>
                        </a:rPr>
                        <a:t>Scrive in modo confuso e scorretto testi poveri nel contenuto, anche s e supportato da schemi, mappe, scalette e/o domande guida.</a:t>
                      </a:r>
                      <a:endParaRPr lang="it-IT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89" marR="3448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Griglia dei criteri di valutazione ITALIANO CLASSE QUINTA</a:t>
            </a:r>
            <a:endParaRPr kumimoji="0" lang="it-IT" altLang="it-IT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6924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VALUTAZIONE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1651379"/>
            <a:ext cx="9601196" cy="42244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2</a:t>
            </a:r>
            <a:r>
              <a:rPr lang="it-IT" dirty="0"/>
              <a:t>. Gli obiettivi contengono sempre sia l’azione che gli alunni devono mettere in atto, sia il contenuto disciplinare al quale l’azione si riferisce. Più specificamente: </a:t>
            </a:r>
          </a:p>
          <a:p>
            <a:pPr marL="0" indent="0" algn="just">
              <a:buNone/>
            </a:pPr>
            <a:r>
              <a:rPr lang="it-IT" dirty="0"/>
              <a:t>▪ </a:t>
            </a:r>
            <a:r>
              <a:rPr lang="it-IT" dirty="0">
                <a:solidFill>
                  <a:srgbClr val="FF0000"/>
                </a:solidFill>
              </a:rPr>
              <a:t>l’azione </a:t>
            </a:r>
            <a:r>
              <a:rPr lang="it-IT" dirty="0"/>
              <a:t>fa riferimento al processo cognitivo messo in atto. Nel descrivere i processi cognitivi è dunque preferibile evitare l’uso di descrittori generici e utilizzare verbi, quali ad esempio elencare, collegare, nominare, riconoscere, riprodurre, selezionare, argomentare, distinguere, stimare, generalizzare, fornire esempi, </a:t>
            </a:r>
            <a:r>
              <a:rPr lang="it-IT" dirty="0" err="1"/>
              <a:t>ecc</a:t>
            </a:r>
            <a:r>
              <a:rPr lang="it-IT" dirty="0"/>
              <a:t>, che identificano tali manifestazioni con la minore approssimazione possibile. In tal modo gli obiettivi sono espressi così da non ingenerare equivoci nei giudizi valutativi; </a:t>
            </a:r>
          </a:p>
          <a:p>
            <a:pPr marL="0" indent="0" algn="just">
              <a:buNone/>
            </a:pPr>
            <a:r>
              <a:rPr lang="it-IT" dirty="0"/>
              <a:t>▪ </a:t>
            </a:r>
            <a:r>
              <a:rPr lang="it-IT" dirty="0">
                <a:solidFill>
                  <a:srgbClr val="FF0000"/>
                </a:solidFill>
              </a:rPr>
              <a:t>i contenuti disciplinari </a:t>
            </a:r>
            <a:r>
              <a:rPr lang="it-IT" dirty="0"/>
              <a:t>possono essere di tipo </a:t>
            </a:r>
            <a:r>
              <a:rPr lang="it-IT" i="1" dirty="0"/>
              <a:t>fattuale </a:t>
            </a:r>
            <a:r>
              <a:rPr lang="it-IT" dirty="0"/>
              <a:t>(terminologia; informazioni; dati; fatti; …), </a:t>
            </a:r>
            <a:r>
              <a:rPr lang="it-IT" i="1" dirty="0"/>
              <a:t>concettuale </a:t>
            </a:r>
            <a:r>
              <a:rPr lang="it-IT" dirty="0"/>
              <a:t>(classificazioni; principi; …), </a:t>
            </a:r>
            <a:r>
              <a:rPr lang="it-IT" i="1" dirty="0"/>
              <a:t>procedurale </a:t>
            </a:r>
            <a:r>
              <a:rPr lang="it-IT" dirty="0"/>
              <a:t>(algoritmi; sequenze di azioni; …) o </a:t>
            </a:r>
            <a:r>
              <a:rPr lang="it-IT" i="1" dirty="0"/>
              <a:t>metacognitivo </a:t>
            </a:r>
            <a:r>
              <a:rPr lang="it-IT" dirty="0"/>
              <a:t>(imparare a imparare; riflessione sul processo; …). Nel repertorio di obiettivi scelti come oggetto di valutazione è importante che siano rappresentate in modo bilanciato le diverse tipologie.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167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9679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VALUTAZIONE 2020</a:t>
            </a:r>
            <a:br>
              <a:rPr lang="it-IT" dirty="0" smtClean="0"/>
            </a:br>
            <a:r>
              <a:rPr lang="it-IT" b="1" dirty="0"/>
              <a:t>Livelli e dimensioni dell’apprendimento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coerenza con la certificazione delle competenze per la quinta classe della scuola primaria, sono individuati quattro livelli di apprendimento: </a:t>
            </a:r>
          </a:p>
          <a:p>
            <a:pPr marL="0" indent="0">
              <a:buNone/>
            </a:pPr>
            <a:r>
              <a:rPr lang="it-IT" dirty="0"/>
              <a:t>● avanzato; </a:t>
            </a:r>
          </a:p>
          <a:p>
            <a:pPr marL="0" indent="0">
              <a:buNone/>
            </a:pPr>
            <a:r>
              <a:rPr lang="it-IT" dirty="0"/>
              <a:t>● intermedio; </a:t>
            </a:r>
          </a:p>
          <a:p>
            <a:pPr marL="0" indent="0">
              <a:buNone/>
            </a:pPr>
            <a:r>
              <a:rPr lang="it-IT" dirty="0"/>
              <a:t>● base; </a:t>
            </a:r>
          </a:p>
          <a:p>
            <a:pPr marL="0" indent="0">
              <a:buNone/>
            </a:pPr>
            <a:r>
              <a:rPr lang="it-IT" dirty="0"/>
              <a:t>● in via di prima acquisizione.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139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VALUTAZIONE 2020</a:t>
            </a:r>
            <a:br>
              <a:rPr lang="it-IT" dirty="0" smtClean="0"/>
            </a:br>
            <a:r>
              <a:rPr lang="it-IT" b="1" dirty="0" smtClean="0"/>
              <a:t>Quattro dimensioni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483893"/>
            <a:ext cx="9601196" cy="356206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a</a:t>
            </a:r>
            <a:r>
              <a:rPr lang="it-IT" sz="2600" dirty="0" smtClean="0"/>
              <a:t>) </a:t>
            </a:r>
            <a:r>
              <a:rPr lang="it-IT" sz="2600" dirty="0" smtClean="0">
                <a:solidFill>
                  <a:srgbClr val="FF0000"/>
                </a:solidFill>
              </a:rPr>
              <a:t>l</a:t>
            </a:r>
            <a:r>
              <a:rPr lang="it-IT" sz="2600" i="1" dirty="0" smtClean="0">
                <a:solidFill>
                  <a:srgbClr val="FF0000"/>
                </a:solidFill>
              </a:rPr>
              <a:t>’autonomia</a:t>
            </a:r>
            <a:r>
              <a:rPr lang="it-IT" sz="2600" i="1" dirty="0" smtClean="0"/>
              <a:t> </a:t>
            </a:r>
            <a:r>
              <a:rPr lang="it-IT" sz="2600" dirty="0"/>
              <a:t>dell’alunno nel mostrare la manifestazione di apprendimento descritto in uno specifico obiettivo. L’attività dell’alunno si considera completamente autonoma quando non è riscontrabile alcun intervento diretto del docente; </a:t>
            </a:r>
            <a:endParaRPr lang="it-IT" sz="2600" dirty="0" smtClean="0"/>
          </a:p>
          <a:p>
            <a:pPr marL="0" indent="0" algn="just">
              <a:buNone/>
            </a:pPr>
            <a:r>
              <a:rPr lang="it-IT" sz="2600" dirty="0" smtClean="0"/>
              <a:t>b</a:t>
            </a:r>
            <a:r>
              <a:rPr lang="it-IT" sz="2600" dirty="0"/>
              <a:t>) la </a:t>
            </a:r>
            <a:r>
              <a:rPr lang="it-IT" sz="2600" i="1" dirty="0">
                <a:solidFill>
                  <a:srgbClr val="FF0000"/>
                </a:solidFill>
              </a:rPr>
              <a:t>tipologia della situazione </a:t>
            </a:r>
            <a:r>
              <a:rPr lang="it-IT" sz="2600" i="1" dirty="0"/>
              <a:t>(nota </a:t>
            </a:r>
            <a:r>
              <a:rPr lang="it-IT" sz="2600" dirty="0"/>
              <a:t>o </a:t>
            </a:r>
            <a:r>
              <a:rPr lang="it-IT" sz="2600" i="1" dirty="0"/>
              <a:t>non nota) </a:t>
            </a:r>
            <a:r>
              <a:rPr lang="it-IT" sz="2600" dirty="0"/>
              <a:t>entro la quale l’alunno mostra di aver raggiunto l’obiettivo. Una situazione (o attività, compito) </a:t>
            </a:r>
            <a:r>
              <a:rPr lang="it-IT" sz="2600" i="1" dirty="0"/>
              <a:t>nota </a:t>
            </a:r>
            <a:r>
              <a:rPr lang="it-IT" sz="2600" dirty="0"/>
              <a:t>può essere quella che è già stata presentata dal docente come esempio o riproposta più volte in forme simili per lo svolgimento di esercizi o compiti di tipo esecutivo. Al contrario, una situazione </a:t>
            </a:r>
            <a:r>
              <a:rPr lang="it-IT" sz="2600" i="1" dirty="0"/>
              <a:t>non nota </a:t>
            </a:r>
            <a:r>
              <a:rPr lang="it-IT" sz="2600" dirty="0"/>
              <a:t>si presenta all’allievo come nuova, introdotta per la prima volta in quella forma e senza specifiche indicazioni rispetto al tipo di procedura da </a:t>
            </a:r>
            <a:r>
              <a:rPr lang="it-IT" sz="2600" dirty="0" smtClean="0"/>
              <a:t>seguire;</a:t>
            </a:r>
          </a:p>
          <a:p>
            <a:pPr marL="0" indent="0" algn="just">
              <a:buNone/>
            </a:pPr>
            <a:r>
              <a:rPr lang="it-IT" sz="2600" dirty="0" smtClean="0"/>
              <a:t>c</a:t>
            </a:r>
            <a:r>
              <a:rPr lang="it-IT" sz="2600" dirty="0"/>
              <a:t>) le </a:t>
            </a:r>
            <a:r>
              <a:rPr lang="it-IT" sz="2600" i="1" dirty="0">
                <a:solidFill>
                  <a:srgbClr val="FF0000"/>
                </a:solidFill>
              </a:rPr>
              <a:t>risorse </a:t>
            </a:r>
            <a:r>
              <a:rPr lang="it-IT" sz="2600" dirty="0"/>
              <a:t>mobilitate per portare a termine il compito. L’alunno usa risorse appositamente predisposte dal docente per accompagnare il processo di apprendimento o, in alternativa, r</a:t>
            </a:r>
            <a:r>
              <a:rPr lang="it-IT" sz="2600" dirty="0" smtClean="0"/>
              <a:t>icorre </a:t>
            </a:r>
            <a:r>
              <a:rPr lang="it-IT" sz="2600" dirty="0"/>
              <a:t>a risorse reperite spontaneamente nel contesto di apprendimento o precedentemente acquisite in contesti informali e formali; </a:t>
            </a:r>
          </a:p>
          <a:p>
            <a:pPr marL="0" indent="0" algn="just">
              <a:buNone/>
            </a:pPr>
            <a:r>
              <a:rPr lang="it-IT" sz="2600" dirty="0"/>
              <a:t>d) la </a:t>
            </a:r>
            <a:r>
              <a:rPr lang="it-IT" sz="2600" i="1" dirty="0">
                <a:solidFill>
                  <a:srgbClr val="FF0000"/>
                </a:solidFill>
              </a:rPr>
              <a:t>continuità</a:t>
            </a:r>
            <a:r>
              <a:rPr lang="it-IT" sz="2600" i="1" dirty="0"/>
              <a:t> </a:t>
            </a:r>
            <a:r>
              <a:rPr lang="it-IT" sz="2600" dirty="0"/>
              <a:t>nella manifestazione dell'apprendimento. Vi è continuità quando un apprendimento è messo in atto più volte o tutte le volte in cui è necessario oppure atteso. In alternativa, non vi è continuità quando l’apprendimento si manifesta solo sporadicamente o mai. </a:t>
            </a:r>
          </a:p>
          <a:p>
            <a:pPr marL="457200" indent="-457200" algn="just">
              <a:buAutoNum type="alphaLcParenR"/>
            </a:pPr>
            <a:endParaRPr lang="it-IT" sz="2600" dirty="0"/>
          </a:p>
          <a:p>
            <a:pPr algn="just"/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95107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VALUTAZIONE 2020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livelli di apprendimento (</a:t>
            </a:r>
            <a:r>
              <a:rPr lang="it-IT" i="1" dirty="0"/>
              <a:t>avanzato, intermedio, base, in via di prima acquisizione</a:t>
            </a:r>
            <a:r>
              <a:rPr lang="it-IT" dirty="0"/>
              <a:t>) sono descritti, tenendo conto della combinazione delle dimensioni sopra definite, nella Tabella 1, anche in questo caso in coerenza con i descrittori adottati nel Modello di certificazione delle competenze </a:t>
            </a:r>
          </a:p>
        </p:txBody>
      </p:sp>
    </p:spTree>
    <p:extLst>
      <p:ext uri="{BB962C8B-B14F-4D97-AF65-F5344CB8AC3E}">
        <p14:creationId xmlns:p14="http://schemas.microsoft.com/office/powerpoint/2010/main" val="929646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1576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Organico</vt:lpstr>
      <vt:lpstr>    Dagli obiettivi di apprendimento ai giudizi descrittivi  Dalle Linee Guida 03/12/2020</vt:lpstr>
      <vt:lpstr>VALUTAZIONE 2020</vt:lpstr>
      <vt:lpstr>VAUTAZIONE 2020</vt:lpstr>
      <vt:lpstr>VALUTAZIONE 2020</vt:lpstr>
      <vt:lpstr>GRIGLIA CLASSE QUINTA ITA (dalle Programmazioni di Istituto)</vt:lpstr>
      <vt:lpstr>VALUTAZIONE 2020</vt:lpstr>
      <vt:lpstr>VALUTAZIONE 2020 Livelli e dimensioni dell’apprendimento </vt:lpstr>
      <vt:lpstr>VALUTAZIONE 2020 Quattro dimensioni</vt:lpstr>
      <vt:lpstr>VALUTAZIONE 2020 </vt:lpstr>
      <vt:lpstr>VALUTAZIONE 2020</vt:lpstr>
      <vt:lpstr>VALUTAZIONE 2020</vt:lpstr>
      <vt:lpstr> A/1. Esempio di giudizio descrittivo mediante rappresentazione tabellare N.B. La definizione dei livelli, adottata dall’istituzione scolastica, dovrà essere presente sul Documento di valutazione.   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Dagli obiettivi di apprendimento ai giudizi descrittivi </dc:title>
  <dc:creator>Windows User</dc:creator>
  <cp:lastModifiedBy>Windows User</cp:lastModifiedBy>
  <cp:revision>9</cp:revision>
  <cp:lastPrinted>2021-01-07T07:11:49Z</cp:lastPrinted>
  <dcterms:created xsi:type="dcterms:W3CDTF">2020-12-28T10:35:01Z</dcterms:created>
  <dcterms:modified xsi:type="dcterms:W3CDTF">2021-01-07T07:19:42Z</dcterms:modified>
</cp:coreProperties>
</file>